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4" autoAdjust="0"/>
  </p:normalViewPr>
  <p:slideViewPr>
    <p:cSldViewPr>
      <p:cViewPr varScale="1">
        <p:scale>
          <a:sx n="93" d="100"/>
          <a:sy n="93" d="100"/>
        </p:scale>
        <p:origin x="-912" y="-90"/>
      </p:cViewPr>
      <p:guideLst>
        <p:guide orient="horz" pos="2160"/>
        <p:guide pos="2880"/>
      </p:guideLst>
    </p:cSldViewPr>
  </p:slideViewPr>
  <p:outlineViewPr>
    <p:cViewPr>
      <p:scale>
        <a:sx n="33" d="100"/>
        <a:sy n="33" d="100"/>
      </p:scale>
      <p:origin x="0" y="85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en-US"/>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lvl1pPr>
              <a:defRPr/>
            </a:lvl1pPr>
          </a:lstStyle>
          <a:p>
            <a:pPr>
              <a:defRPr/>
            </a:pPr>
            <a:fld id="{029A11A9-80AA-4CE0-9586-3D08CDEE24ED}" type="datetimeFigureOut">
              <a:rPr lang="en-US"/>
              <a:pPr>
                <a:defRPr/>
              </a:pPr>
              <a:t>9/21/2015</a:t>
            </a:fld>
            <a:endParaRPr lang="en-US" dirty="0"/>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40BC8CA1-1FB4-47EA-9C62-CE348143197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3C183D64-29F2-4CFF-B219-C577F37CA1A9}" type="datetimeFigureOut">
              <a:rPr lang="en-US"/>
              <a:pPr>
                <a:defRPr/>
              </a:pPr>
              <a:t>9/21/2015</a:t>
            </a:fld>
            <a:endParaRPr lang="en-US" dirty="0"/>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BC16AD6D-18A5-4F0F-BB9C-3CC235828D9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7C61C571-625D-44CA-98AD-1B78FE78B1D8}" type="datetimeFigureOut">
              <a:rPr lang="en-US"/>
              <a:pPr>
                <a:defRPr/>
              </a:pPr>
              <a:t>9/21/2015</a:t>
            </a:fld>
            <a:endParaRPr lang="en-US" dirty="0"/>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11259CF9-80B9-4113-8D5C-2A5CB51AA8B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EACD4414-28EC-4BC3-8155-56E40BD9CD20}" type="datetimeFigureOut">
              <a:rPr lang="en-US"/>
              <a:pPr>
                <a:defRPr/>
              </a:pPr>
              <a:t>9/21/2015</a:t>
            </a:fld>
            <a:endParaRPr lang="en-US" dirty="0"/>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0BF38BB2-A46A-4132-8F61-657837C8DFD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A56F3AF-0C2B-497A-BFF2-7382AA753312}" type="datetimeFigureOut">
              <a:rPr lang="en-US"/>
              <a:pPr>
                <a:defRPr/>
              </a:pPr>
              <a:t>9/21/2015</a:t>
            </a:fld>
            <a:endParaRPr lang="en-US" dirty="0"/>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88A716A4-653A-4999-94EC-A2C1AE0336B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lstStyle>
          <a:p>
            <a:pPr>
              <a:defRPr/>
            </a:pPr>
            <a:fld id="{9D00E76D-28C8-4498-8E8A-7F2D52936CED}" type="datetimeFigureOut">
              <a:rPr lang="en-US"/>
              <a:pPr>
                <a:defRPr/>
              </a:pPr>
              <a:t>9/21/2015</a:t>
            </a:fld>
            <a:endParaRPr lang="en-US" dirty="0"/>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E729E68C-4C4E-401F-9517-86C571B5420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EEB104C0-3B6D-4A1E-A535-83FE505E8F9E}" type="datetimeFigureOut">
              <a:rPr lang="en-US"/>
              <a:pPr>
                <a:defRPr/>
              </a:pPr>
              <a:t>9/21/2015</a:t>
            </a:fld>
            <a:endParaRPr lang="en-US" dirty="0"/>
          </a:p>
        </p:txBody>
      </p:sp>
      <p:sp>
        <p:nvSpPr>
          <p:cNvPr id="8" name="Нижний колонтитул 4"/>
          <p:cNvSpPr>
            <a:spLocks noGrp="1"/>
          </p:cNvSpPr>
          <p:nvPr>
            <p:ph type="ftr" sz="quarter" idx="11"/>
          </p:nvPr>
        </p:nvSpPr>
        <p:spPr/>
        <p:txBody>
          <a:bodyPr/>
          <a:lstStyle>
            <a:lvl1pPr>
              <a:defRPr/>
            </a:lvl1pPr>
          </a:lstStyle>
          <a:p>
            <a:pPr>
              <a:defRPr/>
            </a:pPr>
            <a:endParaRPr lang="en-US"/>
          </a:p>
        </p:txBody>
      </p:sp>
      <p:sp>
        <p:nvSpPr>
          <p:cNvPr id="9" name="Номер слайда 5"/>
          <p:cNvSpPr>
            <a:spLocks noGrp="1"/>
          </p:cNvSpPr>
          <p:nvPr>
            <p:ph type="sldNum" sz="quarter" idx="12"/>
          </p:nvPr>
        </p:nvSpPr>
        <p:spPr/>
        <p:txBody>
          <a:bodyPr/>
          <a:lstStyle>
            <a:lvl1pPr>
              <a:defRPr/>
            </a:lvl1pPr>
          </a:lstStyle>
          <a:p>
            <a:pPr>
              <a:defRPr/>
            </a:pPr>
            <a:fld id="{7D887AA2-898D-4351-A956-E064FC8520E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3"/>
          <p:cNvSpPr>
            <a:spLocks noGrp="1"/>
          </p:cNvSpPr>
          <p:nvPr>
            <p:ph type="dt" sz="half" idx="10"/>
          </p:nvPr>
        </p:nvSpPr>
        <p:spPr/>
        <p:txBody>
          <a:bodyPr/>
          <a:lstStyle>
            <a:lvl1pPr>
              <a:defRPr/>
            </a:lvl1pPr>
          </a:lstStyle>
          <a:p>
            <a:pPr>
              <a:defRPr/>
            </a:pPr>
            <a:fld id="{94A5B63C-2703-48CE-A9F7-4E060489EB6E}" type="datetimeFigureOut">
              <a:rPr lang="en-US"/>
              <a:pPr>
                <a:defRPr/>
              </a:pPr>
              <a:t>9/21/2015</a:t>
            </a:fld>
            <a:endParaRPr lang="en-US" dirty="0"/>
          </a:p>
        </p:txBody>
      </p:sp>
      <p:sp>
        <p:nvSpPr>
          <p:cNvPr id="4" name="Нижний колонтитул 4"/>
          <p:cNvSpPr>
            <a:spLocks noGrp="1"/>
          </p:cNvSpPr>
          <p:nvPr>
            <p:ph type="ftr" sz="quarter" idx="11"/>
          </p:nvPr>
        </p:nvSpPr>
        <p:spPr/>
        <p:txBody>
          <a:bodyPr/>
          <a:lstStyle>
            <a:lvl1pPr>
              <a:defRPr/>
            </a:lvl1pPr>
          </a:lstStyle>
          <a:p>
            <a:pPr>
              <a:defRPr/>
            </a:pPr>
            <a:endParaRPr lang="en-US"/>
          </a:p>
        </p:txBody>
      </p:sp>
      <p:sp>
        <p:nvSpPr>
          <p:cNvPr id="5" name="Номер слайда 5"/>
          <p:cNvSpPr>
            <a:spLocks noGrp="1"/>
          </p:cNvSpPr>
          <p:nvPr>
            <p:ph type="sldNum" sz="quarter" idx="12"/>
          </p:nvPr>
        </p:nvSpPr>
        <p:spPr/>
        <p:txBody>
          <a:bodyPr/>
          <a:lstStyle>
            <a:lvl1pPr>
              <a:defRPr/>
            </a:lvl1pPr>
          </a:lstStyle>
          <a:p>
            <a:pPr>
              <a:defRPr/>
            </a:pPr>
            <a:fld id="{1A469AA3-58C7-42E5-9467-EFC51A09101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14397CD-9537-4666-9C6B-D7A201EA320F}" type="datetimeFigureOut">
              <a:rPr lang="en-US"/>
              <a:pPr>
                <a:defRPr/>
              </a:pPr>
              <a:t>9/21/2015</a:t>
            </a:fld>
            <a:endParaRPr lang="en-US" dirty="0"/>
          </a:p>
        </p:txBody>
      </p:sp>
      <p:sp>
        <p:nvSpPr>
          <p:cNvPr id="3" name="Нижний колонтитул 4"/>
          <p:cNvSpPr>
            <a:spLocks noGrp="1"/>
          </p:cNvSpPr>
          <p:nvPr>
            <p:ph type="ftr" sz="quarter" idx="11"/>
          </p:nvPr>
        </p:nvSpPr>
        <p:spPr/>
        <p:txBody>
          <a:bodyPr/>
          <a:lstStyle>
            <a:lvl1pPr>
              <a:defRPr/>
            </a:lvl1pPr>
          </a:lstStyle>
          <a:p>
            <a:pPr>
              <a:defRPr/>
            </a:pPr>
            <a:endParaRPr lang="en-US"/>
          </a:p>
        </p:txBody>
      </p:sp>
      <p:sp>
        <p:nvSpPr>
          <p:cNvPr id="4" name="Номер слайда 5"/>
          <p:cNvSpPr>
            <a:spLocks noGrp="1"/>
          </p:cNvSpPr>
          <p:nvPr>
            <p:ph type="sldNum" sz="quarter" idx="12"/>
          </p:nvPr>
        </p:nvSpPr>
        <p:spPr/>
        <p:txBody>
          <a:bodyPr/>
          <a:lstStyle>
            <a:lvl1pPr>
              <a:defRPr/>
            </a:lvl1pPr>
          </a:lstStyle>
          <a:p>
            <a:pPr>
              <a:defRPr/>
            </a:pPr>
            <a:fld id="{4CF65281-A62A-4401-8EDB-EF91C878045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29104C7-9B11-4410-9EDE-7B8ACC0C5913}" type="datetimeFigureOut">
              <a:rPr lang="en-US"/>
              <a:pPr>
                <a:defRPr/>
              </a:pPr>
              <a:t>9/21/2015</a:t>
            </a:fld>
            <a:endParaRPr lang="en-US" dirty="0"/>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134D618F-E3A7-4909-A9D8-F466B4A6A82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54ACEC9E-146A-4238-A115-D2F6E716C37E}" type="datetimeFigureOut">
              <a:rPr lang="en-US"/>
              <a:pPr>
                <a:defRPr/>
              </a:pPr>
              <a:t>9/21/2015</a:t>
            </a:fld>
            <a:endParaRPr lang="en-US" dirty="0"/>
          </a:p>
        </p:txBody>
      </p:sp>
      <p:sp>
        <p:nvSpPr>
          <p:cNvPr id="6" name="Нижний колонтитул 4"/>
          <p:cNvSpPr>
            <a:spLocks noGrp="1"/>
          </p:cNvSpPr>
          <p:nvPr>
            <p:ph type="ftr" sz="quarter" idx="11"/>
          </p:nvPr>
        </p:nvSpPr>
        <p:spPr/>
        <p:txBody>
          <a:bodyPr/>
          <a:lstStyle>
            <a:lvl1pPr>
              <a:defRPr/>
            </a:lvl1pPr>
          </a:lstStyle>
          <a:p>
            <a:pPr>
              <a:defRPr/>
            </a:pPr>
            <a:endParaRPr lang="en-US"/>
          </a:p>
        </p:txBody>
      </p:sp>
      <p:sp>
        <p:nvSpPr>
          <p:cNvPr id="7" name="Номер слайда 5"/>
          <p:cNvSpPr>
            <a:spLocks noGrp="1"/>
          </p:cNvSpPr>
          <p:nvPr>
            <p:ph type="sldNum" sz="quarter" idx="12"/>
          </p:nvPr>
        </p:nvSpPr>
        <p:spPr/>
        <p:txBody>
          <a:bodyPr/>
          <a:lstStyle>
            <a:lvl1pPr>
              <a:defRPr/>
            </a:lvl1pPr>
          </a:lstStyle>
          <a:p>
            <a:pPr>
              <a:defRPr/>
            </a:pPr>
            <a:fld id="{B8D2B2FB-C706-4841-A32C-2CC128D3DF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2700000"/>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C009F04-10DD-420D-93A8-2D288E818E99}" type="datetimeFigureOut">
              <a:rPr lang="en-US"/>
              <a:pPr>
                <a:defRPr/>
              </a:pPr>
              <a:t>9/21/2015</a:t>
            </a:fld>
            <a:endParaRPr lang="en-US"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EE00D07-C390-4FD8-995C-2D29C0AB0A6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6" Type="http://schemas.openxmlformats.org/officeDocument/2006/relationships/image" Target="../media/image8.gif"/><Relationship Id="rId5" Type="http://schemas.openxmlformats.org/officeDocument/2006/relationships/image" Target="../media/image7.gif"/><Relationship Id="rId4" Type="http://schemas.openxmlformats.org/officeDocument/2006/relationships/image" Target="../media/image6.gif"/></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office@chrystyna.com.ua" TargetMode="External"/><Relationship Id="rId2" Type="http://schemas.openxmlformats.org/officeDocument/2006/relationships/hyperlink" Target="mailto:chrystynaLTD@ukr.net" TargetMode="External"/><Relationship Id="rId1" Type="http://schemas.openxmlformats.org/officeDocument/2006/relationships/slideLayout" Target="../slideLayouts/slideLayout1.xml"/><Relationship Id="rId4" Type="http://schemas.openxmlformats.org/officeDocument/2006/relationships/hyperlink" Target="http://www.chrystyna.com.u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214438"/>
            <a:ext cx="7772400" cy="1755775"/>
          </a:xfrm>
        </p:spPr>
        <p:txBody>
          <a:bodyPr rtlCol="0">
            <a:normAutofit/>
          </a:bodyPr>
          <a:lstStyle/>
          <a:p>
            <a:pPr fontAlgn="auto">
              <a:spcAft>
                <a:spcPts val="0"/>
              </a:spcAft>
              <a:defRPr/>
            </a:pPr>
            <a:r>
              <a:rPr lang="en-US" sz="3200" dirty="0" smtClean="0">
                <a:solidFill>
                  <a:schemeClr val="accent6">
                    <a:lumMod val="20000"/>
                    <a:lumOff val="80000"/>
                  </a:schemeClr>
                </a:solidFill>
              </a:rPr>
              <a:t>Limited Liability Company</a:t>
            </a:r>
            <a:r>
              <a:rPr lang="uk-UA" sz="3200" dirty="0" smtClean="0">
                <a:solidFill>
                  <a:schemeClr val="accent6">
                    <a:lumMod val="20000"/>
                    <a:lumOff val="80000"/>
                  </a:schemeClr>
                </a:solidFill>
              </a:rPr>
              <a:t/>
            </a:r>
            <a:br>
              <a:rPr lang="uk-UA" sz="3200" dirty="0" smtClean="0">
                <a:solidFill>
                  <a:schemeClr val="accent6">
                    <a:lumMod val="20000"/>
                    <a:lumOff val="80000"/>
                  </a:schemeClr>
                </a:solidFill>
              </a:rPr>
            </a:br>
            <a:r>
              <a:rPr lang="en-US" sz="5000" dirty="0" smtClean="0">
                <a:solidFill>
                  <a:schemeClr val="accent6">
                    <a:lumMod val="20000"/>
                    <a:lumOff val="80000"/>
                  </a:schemeClr>
                </a:solidFill>
              </a:rPr>
              <a:t>"Chrystyna"</a:t>
            </a:r>
            <a:endParaRPr lang="en-US" sz="5000" dirty="0">
              <a:solidFill>
                <a:schemeClr val="accent6">
                  <a:lumMod val="20000"/>
                  <a:lumOff val="80000"/>
                </a:schemeClr>
              </a:solidFill>
            </a:endParaRPr>
          </a:p>
        </p:txBody>
      </p:sp>
      <p:sp>
        <p:nvSpPr>
          <p:cNvPr id="3" name="Подзаголовок 2"/>
          <p:cNvSpPr>
            <a:spLocks noGrp="1"/>
          </p:cNvSpPr>
          <p:nvPr>
            <p:ph type="subTitle" idx="1"/>
          </p:nvPr>
        </p:nvSpPr>
        <p:spPr>
          <a:xfrm>
            <a:off x="1371600" y="3255963"/>
            <a:ext cx="6400800" cy="1752600"/>
          </a:xfrm>
        </p:spPr>
        <p:txBody>
          <a:bodyPr rtlCol="0">
            <a:normAutofit/>
          </a:bodyPr>
          <a:lstStyle/>
          <a:p>
            <a:pPr fontAlgn="auto">
              <a:spcAft>
                <a:spcPts val="0"/>
              </a:spcAft>
              <a:buFont typeface="Arial" pitchFamily="34" charset="0"/>
              <a:buNone/>
              <a:defRPr/>
            </a:pPr>
            <a:r>
              <a:rPr lang="en-US" dirty="0" smtClean="0">
                <a:solidFill>
                  <a:schemeClr val="accent6">
                    <a:lumMod val="75000"/>
                  </a:schemeClr>
                </a:solidFill>
              </a:rPr>
              <a:t>Best packaging for your products!</a:t>
            </a:r>
            <a:endParaRPr lang="en-US" dirty="0">
              <a:solidFill>
                <a:schemeClr val="accent6">
                  <a:lumMod val="75000"/>
                </a:schemeClr>
              </a:solidFill>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5400000" scaled="1"/>
        </a:gradFill>
        <a:effectLst/>
      </p:bgPr>
    </p:bg>
    <p:spTree>
      <p:nvGrpSpPr>
        <p:cNvPr id="1" name=""/>
        <p:cNvGrpSpPr/>
        <p:nvPr/>
      </p:nvGrpSpPr>
      <p:grpSpPr>
        <a:xfrm>
          <a:off x="0" y="0"/>
          <a:ext cx="0" cy="0"/>
          <a:chOff x="0" y="0"/>
          <a:chExt cx="0" cy="0"/>
        </a:xfrm>
      </p:grpSpPr>
      <p:sp>
        <p:nvSpPr>
          <p:cNvPr id="14338" name="Заголовок 1"/>
          <p:cNvSpPr>
            <a:spLocks noGrp="1"/>
          </p:cNvSpPr>
          <p:nvPr>
            <p:ph type="title"/>
          </p:nvPr>
        </p:nvSpPr>
        <p:spPr>
          <a:xfrm>
            <a:off x="457200" y="0"/>
            <a:ext cx="8229600" cy="1143000"/>
          </a:xfrm>
        </p:spPr>
        <p:txBody>
          <a:bodyPr/>
          <a:lstStyle/>
          <a:p>
            <a:r>
              <a:rPr lang="en-US" smtClean="0"/>
              <a:t>About Us</a:t>
            </a:r>
          </a:p>
        </p:txBody>
      </p:sp>
      <p:sp>
        <p:nvSpPr>
          <p:cNvPr id="14339" name="Содержимое 2"/>
          <p:cNvSpPr>
            <a:spLocks noGrp="1"/>
          </p:cNvSpPr>
          <p:nvPr>
            <p:ph idx="1"/>
          </p:nvPr>
        </p:nvSpPr>
        <p:spPr>
          <a:xfrm>
            <a:off x="457200" y="1071563"/>
            <a:ext cx="8229600" cy="5786437"/>
          </a:xfrm>
        </p:spPr>
        <p:txBody>
          <a:bodyPr/>
          <a:lstStyle/>
          <a:p>
            <a:pPr>
              <a:buFont typeface="Arial" charset="0"/>
              <a:buNone/>
            </a:pPr>
            <a:r>
              <a:rPr lang="uk-UA" sz="1400" smtClean="0"/>
              <a:t>		</a:t>
            </a:r>
            <a:r>
              <a:rPr lang="en-US" sz="1400" smtClean="0"/>
              <a:t> LLC "Chrystyna" was founded in 1997. The main activity of the company is manufacturing corrugated containers of all shapes and sizes that can be used for packaging, storage and transport of various types of products, from food to household</a:t>
            </a:r>
            <a:r>
              <a:rPr lang="uk-UA" sz="1400" smtClean="0"/>
              <a:t>.</a:t>
            </a:r>
          </a:p>
          <a:p>
            <a:pPr>
              <a:buFont typeface="Arial" charset="0"/>
              <a:buNone/>
            </a:pPr>
            <a:endParaRPr lang="uk-UA" sz="1400" smtClean="0"/>
          </a:p>
          <a:p>
            <a:pPr>
              <a:buFont typeface="Arial" charset="0"/>
              <a:buNone/>
            </a:pPr>
            <a:r>
              <a:rPr lang="uk-UA" sz="1400" smtClean="0"/>
              <a:t>        		</a:t>
            </a:r>
            <a:r>
              <a:rPr lang="en-US" sz="1400" u="sng" smtClean="0"/>
              <a:t> The advantage of our company over others is that we can: provide free samples of finished products to its customers; existing in the company fleet enables the delivery of the ordered products to the customer at his convenience</a:t>
            </a:r>
            <a:r>
              <a:rPr lang="uk-UA" sz="1400" smtClean="0"/>
              <a:t>.</a:t>
            </a:r>
          </a:p>
          <a:p>
            <a:pPr>
              <a:buFont typeface="Arial" charset="0"/>
              <a:buNone/>
            </a:pPr>
            <a:endParaRPr lang="uk-UA" sz="1400" smtClean="0"/>
          </a:p>
          <a:p>
            <a:pPr>
              <a:buFont typeface="Arial" charset="0"/>
              <a:buNone/>
            </a:pPr>
            <a:r>
              <a:rPr lang="uk-UA" sz="1400" smtClean="0"/>
              <a:t>         	</a:t>
            </a:r>
            <a:r>
              <a:rPr lang="en-US" sz="1400" smtClean="0"/>
              <a:t> Our company can provide services from applying color printing on the package (logos, images, etc</a:t>
            </a:r>
            <a:r>
              <a:rPr lang="uk-UA" sz="1400" smtClean="0"/>
              <a:t>).</a:t>
            </a:r>
          </a:p>
          <a:p>
            <a:pPr>
              <a:buFont typeface="Arial" charset="0"/>
              <a:buNone/>
            </a:pPr>
            <a:endParaRPr lang="uk-UA" sz="1400" smtClean="0"/>
          </a:p>
          <a:p>
            <a:pPr>
              <a:buFont typeface="Arial" charset="0"/>
              <a:buNone/>
            </a:pPr>
            <a:r>
              <a:rPr lang="uk-UA" sz="1400" smtClean="0"/>
              <a:t> 		</a:t>
            </a:r>
            <a:r>
              <a:rPr lang="en-US" sz="1400" smtClean="0"/>
              <a:t>Persistent our customers enjoy the following benefits:</a:t>
            </a:r>
            <a:endParaRPr lang="uk-UA" sz="1400" smtClean="0"/>
          </a:p>
          <a:p>
            <a:r>
              <a:rPr lang="en-US" sz="1400" smtClean="0"/>
              <a:t>flexible pricing and discounts; availability of finished products in stock allowing any time to provide customers corrugated packaging;</a:t>
            </a:r>
            <a:endParaRPr lang="uk-UA" sz="1400" smtClean="0"/>
          </a:p>
          <a:p>
            <a:r>
              <a:rPr lang="en-US" sz="1400" smtClean="0"/>
              <a:t>transport logistics quickly make corrugated container delivery to the customer;</a:t>
            </a:r>
            <a:endParaRPr lang="uk-UA" sz="1400" smtClean="0"/>
          </a:p>
          <a:p>
            <a:r>
              <a:rPr lang="en-US" sz="1400" smtClean="0"/>
              <a:t>qualified consulting managers, individual work with clients</a:t>
            </a:r>
            <a:r>
              <a:rPr lang="uk-UA" sz="1400" smtClean="0"/>
              <a:t>.</a:t>
            </a:r>
          </a:p>
          <a:p>
            <a:pPr>
              <a:buFont typeface="Arial" charset="0"/>
              <a:buNone/>
            </a:pPr>
            <a:endParaRPr lang="uk-UA" sz="1400" smtClean="0"/>
          </a:p>
          <a:p>
            <a:pPr>
              <a:buFont typeface="Arial" charset="0"/>
              <a:buNone/>
            </a:pPr>
            <a:r>
              <a:rPr lang="uk-UA" sz="1400" smtClean="0"/>
              <a:t>         	</a:t>
            </a:r>
            <a:r>
              <a:rPr lang="en-US" sz="1400" smtClean="0"/>
              <a:t>Manufactured corrugated specialists Ltd. "Christine" in compliance with all requirements of current legislation on protection of Environment and Labour. This ensures the quality of our products</a:t>
            </a:r>
            <a:r>
              <a:rPr lang="uk-UA" sz="1400" smtClean="0"/>
              <a:t>!</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8100000" scaled="1"/>
        </a:gradFill>
        <a:effectLst/>
      </p:bgPr>
    </p:bg>
    <p:spTree>
      <p:nvGrpSpPr>
        <p:cNvPr id="1" name=""/>
        <p:cNvGrpSpPr/>
        <p:nvPr/>
      </p:nvGrpSpPr>
      <p:grpSpPr>
        <a:xfrm>
          <a:off x="0" y="0"/>
          <a:ext cx="0" cy="0"/>
          <a:chOff x="0" y="0"/>
          <a:chExt cx="0" cy="0"/>
        </a:xfrm>
      </p:grpSpPr>
      <p:sp>
        <p:nvSpPr>
          <p:cNvPr id="15362" name="Заголовок 1"/>
          <p:cNvSpPr>
            <a:spLocks noGrp="1"/>
          </p:cNvSpPr>
          <p:nvPr>
            <p:ph type="title"/>
          </p:nvPr>
        </p:nvSpPr>
        <p:spPr>
          <a:xfrm>
            <a:off x="457200" y="0"/>
            <a:ext cx="8229600" cy="1143000"/>
          </a:xfrm>
        </p:spPr>
        <p:txBody>
          <a:bodyPr/>
          <a:lstStyle/>
          <a:p>
            <a:r>
              <a:rPr lang="en-US" smtClean="0"/>
              <a:t>Corrugated its benefits</a:t>
            </a:r>
          </a:p>
        </p:txBody>
      </p:sp>
      <p:sp>
        <p:nvSpPr>
          <p:cNvPr id="15363" name="Содержимое 2"/>
          <p:cNvSpPr>
            <a:spLocks noGrp="1"/>
          </p:cNvSpPr>
          <p:nvPr>
            <p:ph sz="half" idx="1"/>
          </p:nvPr>
        </p:nvSpPr>
        <p:spPr>
          <a:xfrm>
            <a:off x="0" y="1071563"/>
            <a:ext cx="4572000" cy="5786437"/>
          </a:xfrm>
        </p:spPr>
        <p:txBody>
          <a:bodyPr/>
          <a:lstStyle/>
          <a:p>
            <a:pPr>
              <a:buFont typeface="Arial" charset="0"/>
              <a:buNone/>
            </a:pPr>
            <a:r>
              <a:rPr lang="uk-UA" sz="1400" smtClean="0"/>
              <a:t>		</a:t>
            </a:r>
            <a:r>
              <a:rPr lang="en-US" sz="1400" smtClean="0"/>
              <a:t> As you know, any product packaging needs</a:t>
            </a:r>
            <a:r>
              <a:rPr lang="uk-UA" sz="1400" smtClean="0"/>
              <a:t>.</a:t>
            </a:r>
          </a:p>
          <a:p>
            <a:pPr>
              <a:buFont typeface="Arial" charset="0"/>
              <a:buNone/>
            </a:pPr>
            <a:r>
              <a:rPr lang="uk-UA" sz="1400" smtClean="0"/>
              <a:t>		</a:t>
            </a:r>
            <a:r>
              <a:rPr lang="en-US" sz="1400" smtClean="0"/>
              <a:t> Most manufacturers prefer corrugated cardboard. This material is considered universal because combines many essential qualities.</a:t>
            </a:r>
            <a:endParaRPr lang="uk-UA" sz="1400" smtClean="0"/>
          </a:p>
          <a:p>
            <a:pPr>
              <a:buFont typeface="Arial" charset="0"/>
              <a:buNone/>
            </a:pPr>
            <a:r>
              <a:rPr lang="uk-UA" sz="1400" smtClean="0"/>
              <a:t>		</a:t>
            </a:r>
            <a:r>
              <a:rPr lang="en-US" sz="1400" smtClean="0"/>
              <a:t> Package made ​​of corrugated cardboard are relatively inexpensive, it's light and compact, easily utilized without causing harm to the environment.</a:t>
            </a:r>
            <a:endParaRPr lang="uk-UA" sz="1400" smtClean="0"/>
          </a:p>
          <a:p>
            <a:pPr>
              <a:buFont typeface="Arial" charset="0"/>
              <a:buNone/>
            </a:pPr>
            <a:r>
              <a:rPr lang="uk-UA" sz="1400" smtClean="0"/>
              <a:t>		</a:t>
            </a:r>
            <a:r>
              <a:rPr lang="en-US" sz="1400" smtClean="0"/>
              <a:t> In this case, it can protect the goods from various unfavorable factors and troubles that beset him in warehousing, transportation, damage resulting from a fall or mechanical stress, moisture, sunlight, dust. That's why corrugated packaging is not as commutable in many different areas - food processing, construction materials, pharmaceutical and other activities.</a:t>
            </a:r>
            <a:r>
              <a:rPr lang="uk-UA" sz="1400" smtClean="0"/>
              <a:t> </a:t>
            </a:r>
          </a:p>
          <a:p>
            <a:pPr>
              <a:buFont typeface="Arial" charset="0"/>
              <a:buNone/>
            </a:pPr>
            <a:r>
              <a:rPr lang="uk-UA" sz="1400" smtClean="0"/>
              <a:t>		</a:t>
            </a:r>
            <a:r>
              <a:rPr lang="en-US" sz="1400" smtClean="0"/>
              <a:t> LLC "Chrystyna" offers food producers as well as non-food products wide range of corrugated packaging - corrugated boxes, corrugated boxes, hofroelementy (gaskets, gratings) of different types of cardboard and color.</a:t>
            </a:r>
            <a:endParaRPr lang="uk-UA" sz="1400" smtClean="0"/>
          </a:p>
        </p:txBody>
      </p:sp>
      <p:pic>
        <p:nvPicPr>
          <p:cNvPr id="8" name="Содержимое 7" descr="gofra_home.jpg"/>
          <p:cNvPicPr>
            <a:picLocks noGrp="1" noChangeAspect="1"/>
          </p:cNvPicPr>
          <p:nvPr>
            <p:ph sz="half" idx="2"/>
          </p:nvPr>
        </p:nvPicPr>
        <p:blipFill>
          <a:blip r:embed="rId2"/>
          <a:stretch>
            <a:fillRect/>
          </a:stretch>
        </p:blipFill>
        <p:spPr>
          <a:xfrm>
            <a:off x="4643438" y="1249681"/>
            <a:ext cx="4038600" cy="2322195"/>
          </a:xfrm>
          <a:prstGeom prst="roundRect">
            <a:avLst>
              <a:gd name="adj" fmla="val 8594"/>
            </a:avLst>
          </a:prstGeom>
          <a:solidFill>
            <a:srgbClr val="FFFFFF">
              <a:shade val="85000"/>
            </a:srgbClr>
          </a:solidFill>
          <a:effectLst>
            <a:reflection blurRad="12700" stA="38000" endPos="28000" dist="5000" dir="5400000" sy="-100000" algn="bl" rotWithShape="0"/>
          </a:effectLst>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13500000" scaled="1"/>
        </a:gradFill>
        <a:effectLst/>
      </p:bgPr>
    </p:bg>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0"/>
            <a:ext cx="8229600" cy="1143000"/>
          </a:xfrm>
        </p:spPr>
        <p:txBody>
          <a:bodyPr/>
          <a:lstStyle/>
          <a:p>
            <a:r>
              <a:rPr lang="en-US" smtClean="0"/>
              <a:t>Our Products </a:t>
            </a:r>
            <a:r>
              <a:rPr lang="uk-UA" smtClean="0"/>
              <a:t>:</a:t>
            </a:r>
            <a:endParaRPr lang="en-US" smtClean="0"/>
          </a:p>
        </p:txBody>
      </p:sp>
      <p:sp>
        <p:nvSpPr>
          <p:cNvPr id="16387" name="Содержимое 3"/>
          <p:cNvSpPr>
            <a:spLocks noGrp="1"/>
          </p:cNvSpPr>
          <p:nvPr>
            <p:ph sz="half" idx="1"/>
          </p:nvPr>
        </p:nvSpPr>
        <p:spPr>
          <a:xfrm>
            <a:off x="457200" y="1071563"/>
            <a:ext cx="4038600" cy="5429250"/>
          </a:xfrm>
        </p:spPr>
        <p:txBody>
          <a:bodyPr/>
          <a:lstStyle/>
          <a:p>
            <a:pPr algn="ctr"/>
            <a:r>
              <a:rPr lang="en-US" sz="1600" i="1" smtClean="0"/>
              <a:t>Assembly four valve boxes</a:t>
            </a:r>
            <a:endParaRPr lang="uk-UA" sz="1400" smtClean="0"/>
          </a:p>
          <a:p>
            <a:endParaRPr lang="uk-UA" sz="1400" smtClean="0"/>
          </a:p>
          <a:p>
            <a:endParaRPr lang="uk-UA" sz="1400" smtClean="0"/>
          </a:p>
          <a:p>
            <a:endParaRPr lang="uk-UA" sz="1400" smtClean="0"/>
          </a:p>
          <a:p>
            <a:endParaRPr lang="uk-UA" sz="1400" smtClean="0"/>
          </a:p>
          <a:p>
            <a:pPr>
              <a:buFont typeface="Arial" charset="0"/>
              <a:buNone/>
            </a:pPr>
            <a:endParaRPr lang="uk-UA" sz="1400" smtClean="0"/>
          </a:p>
          <a:p>
            <a:pPr>
              <a:buFont typeface="Arial" charset="0"/>
              <a:buNone/>
            </a:pPr>
            <a:endParaRPr lang="uk-UA" sz="1400" smtClean="0"/>
          </a:p>
          <a:p>
            <a:pPr>
              <a:buFont typeface="Arial" charset="0"/>
              <a:buNone/>
            </a:pPr>
            <a:endParaRPr lang="uk-UA" sz="1400" smtClean="0"/>
          </a:p>
          <a:p>
            <a:pPr>
              <a:buFont typeface="Arial" charset="0"/>
              <a:buNone/>
            </a:pPr>
            <a:endParaRPr lang="uk-UA" sz="1400" smtClean="0"/>
          </a:p>
          <a:p>
            <a:pPr>
              <a:buFont typeface="Arial" charset="0"/>
              <a:buNone/>
            </a:pPr>
            <a:r>
              <a:rPr lang="uk-UA" sz="1400" smtClean="0"/>
              <a:t>		</a:t>
            </a:r>
            <a:r>
              <a:rPr lang="en-US" sz="1400" smtClean="0"/>
              <a:t> Is the most common type of packaging made ​​from three-layer corrugated cardboard any size or double-wall corrugated board, depending on the functional load on the box</a:t>
            </a:r>
            <a:r>
              <a:rPr lang="uk-UA" sz="1400" smtClean="0"/>
              <a:t>.</a:t>
            </a:r>
          </a:p>
        </p:txBody>
      </p:sp>
      <p:pic>
        <p:nvPicPr>
          <p:cNvPr id="9" name="Содержимое 8" descr="13_1.jpg"/>
          <p:cNvPicPr>
            <a:picLocks noGrp="1" noChangeAspect="1"/>
          </p:cNvPicPr>
          <p:nvPr>
            <p:ph sz="half" idx="2"/>
          </p:nvPr>
        </p:nvPicPr>
        <p:blipFill>
          <a:blip r:embed="rId2"/>
          <a:stretch>
            <a:fillRect/>
          </a:stretch>
        </p:blipFill>
        <p:spPr>
          <a:xfrm>
            <a:off x="1571604" y="1571612"/>
            <a:ext cx="2066940" cy="1694891"/>
          </a:xfrm>
          <a:prstGeom prst="roundRect">
            <a:avLst>
              <a:gd name="adj" fmla="val 8594"/>
            </a:avLst>
          </a:prstGeom>
          <a:solidFill>
            <a:srgbClr val="FFFFFF">
              <a:shade val="85000"/>
            </a:srgbClr>
          </a:solidFill>
          <a:effectLst>
            <a:reflection blurRad="12700" stA="38000" endPos="28000" dist="5000" dir="5400000" sy="-100000" algn="bl" rotWithShape="0"/>
          </a:effectLst>
        </p:spPr>
      </p:pic>
      <p:sp>
        <p:nvSpPr>
          <p:cNvPr id="16389" name="Содержимое 3"/>
          <p:cNvSpPr txBox="1">
            <a:spLocks/>
          </p:cNvSpPr>
          <p:nvPr/>
        </p:nvSpPr>
        <p:spPr bwMode="auto">
          <a:xfrm>
            <a:off x="4857750" y="1071563"/>
            <a:ext cx="4038600" cy="5357812"/>
          </a:xfrm>
          <a:prstGeom prst="rect">
            <a:avLst/>
          </a:prstGeom>
          <a:noFill/>
          <a:ln w="9525">
            <a:noFill/>
            <a:miter lim="800000"/>
            <a:headEnd/>
            <a:tailEnd/>
          </a:ln>
        </p:spPr>
        <p:txBody>
          <a:bodyPr/>
          <a:lstStyle/>
          <a:p>
            <a:pPr marL="342900" indent="-342900" algn="ctr">
              <a:spcBef>
                <a:spcPct val="20000"/>
              </a:spcBef>
              <a:buFont typeface="Arial" charset="0"/>
              <a:buChar char="•"/>
            </a:pPr>
            <a:r>
              <a:rPr lang="en-US" sz="1600" i="1">
                <a:latin typeface="Calibri" pitchFamily="34" charset="0"/>
              </a:rPr>
              <a:t>Boxes for fruits and vegetables</a:t>
            </a:r>
            <a:endParaRPr lang="uk-UA" sz="1400">
              <a:latin typeface="Calibri" pitchFamily="34" charset="0"/>
            </a:endParaRPr>
          </a:p>
          <a:p>
            <a:pPr marL="342900" indent="-342900">
              <a:spcBef>
                <a:spcPct val="20000"/>
              </a:spcBef>
              <a:buFont typeface="Arial" charset="0"/>
              <a:buChar char="•"/>
            </a:pPr>
            <a:endParaRPr lang="uk-UA" sz="1400">
              <a:latin typeface="Calibri" pitchFamily="34" charset="0"/>
            </a:endParaRPr>
          </a:p>
          <a:p>
            <a:pPr marL="342900" indent="-342900">
              <a:spcBef>
                <a:spcPct val="20000"/>
              </a:spcBef>
              <a:buFont typeface="Arial" charset="0"/>
              <a:buChar char="•"/>
            </a:pPr>
            <a:endParaRPr lang="uk-UA" sz="1400">
              <a:latin typeface="Calibri" pitchFamily="34" charset="0"/>
            </a:endParaRPr>
          </a:p>
          <a:p>
            <a:pPr marL="342900" indent="-342900">
              <a:spcBef>
                <a:spcPct val="20000"/>
              </a:spcBef>
              <a:buFont typeface="Arial" charset="0"/>
              <a:buChar char="•"/>
            </a:pPr>
            <a:endParaRPr lang="uk-UA" sz="1400">
              <a:latin typeface="Calibri" pitchFamily="34" charset="0"/>
            </a:endParaRPr>
          </a:p>
          <a:p>
            <a:pPr marL="342900" indent="-342900">
              <a:spcBef>
                <a:spcPct val="20000"/>
              </a:spcBef>
              <a:buFont typeface="Arial" charset="0"/>
              <a:buChar char="•"/>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r>
              <a:rPr lang="uk-UA" sz="1400">
                <a:latin typeface="Calibri" pitchFamily="34" charset="0"/>
              </a:rPr>
              <a:t>		</a:t>
            </a:r>
            <a:r>
              <a:rPr lang="en-US" sz="1400">
                <a:latin typeface="Calibri" pitchFamily="34" charset="0"/>
              </a:rPr>
              <a:t> Our production is standard dies for the production of corrugated boxes for strawberries, raspberries, cherries and cherries, apples and pears, grapes, cucumbers, tomatoes and other agricultural gifts of nature.</a:t>
            </a:r>
          </a:p>
          <a:p>
            <a:pPr marL="342900" indent="-342900">
              <a:spcBef>
                <a:spcPct val="20000"/>
              </a:spcBef>
            </a:pPr>
            <a:r>
              <a:rPr lang="en-US" sz="1400">
                <a:latin typeface="Calibri" pitchFamily="34" charset="0"/>
              </a:rPr>
              <a:t>		Modern equipment allows the company to make any drawer for fruits and vegetables with the ability to print the application. Manufacturing of boxes of different designs.</a:t>
            </a:r>
            <a:endParaRPr lang="uk-UA" sz="1400">
              <a:latin typeface="Calibri" pitchFamily="34" charset="0"/>
            </a:endParaRPr>
          </a:p>
        </p:txBody>
      </p:sp>
      <p:pic>
        <p:nvPicPr>
          <p:cNvPr id="11" name="Рисунок 10" descr="48_1.jpg"/>
          <p:cNvPicPr>
            <a:picLocks noChangeAspect="1"/>
          </p:cNvPicPr>
          <p:nvPr/>
        </p:nvPicPr>
        <p:blipFill>
          <a:blip r:embed="rId3"/>
          <a:stretch>
            <a:fillRect/>
          </a:stretch>
        </p:blipFill>
        <p:spPr>
          <a:xfrm>
            <a:off x="5643570" y="1643050"/>
            <a:ext cx="2643206" cy="14801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16200000" scaled="1"/>
        </a:gradFill>
        <a:effectLst/>
      </p:bgPr>
    </p:bg>
    <p:spTree>
      <p:nvGrpSpPr>
        <p:cNvPr id="1" name=""/>
        <p:cNvGrpSpPr/>
        <p:nvPr/>
      </p:nvGrpSpPr>
      <p:grpSpPr>
        <a:xfrm>
          <a:off x="0" y="0"/>
          <a:ext cx="0" cy="0"/>
          <a:chOff x="0" y="0"/>
          <a:chExt cx="0" cy="0"/>
        </a:xfrm>
      </p:grpSpPr>
      <p:sp>
        <p:nvSpPr>
          <p:cNvPr id="17410" name="Содержимое 2"/>
          <p:cNvSpPr>
            <a:spLocks noGrp="1"/>
          </p:cNvSpPr>
          <p:nvPr>
            <p:ph sz="half" idx="1"/>
          </p:nvPr>
        </p:nvSpPr>
        <p:spPr>
          <a:xfrm>
            <a:off x="457200" y="928688"/>
            <a:ext cx="4038600" cy="5929312"/>
          </a:xfrm>
        </p:spPr>
        <p:txBody>
          <a:bodyPr/>
          <a:lstStyle/>
          <a:p>
            <a:pPr algn="ctr"/>
            <a:r>
              <a:rPr lang="en-US" sz="1600" i="1" smtClean="0"/>
              <a:t>Boxes for meat and frozen products</a:t>
            </a:r>
            <a:endParaRPr lang="uk-UA" sz="1400" smtClean="0"/>
          </a:p>
          <a:p>
            <a:endParaRPr lang="uk-UA" sz="1400" smtClean="0"/>
          </a:p>
          <a:p>
            <a:endParaRPr lang="uk-UA"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uk-UA" sz="1400" smtClean="0"/>
          </a:p>
          <a:p>
            <a:pPr>
              <a:buFont typeface="Arial" charset="0"/>
              <a:buNone/>
            </a:pPr>
            <a:endParaRPr lang="uk-UA" sz="1400" smtClean="0"/>
          </a:p>
          <a:p>
            <a:pPr>
              <a:buFont typeface="Arial" charset="0"/>
              <a:buNone/>
            </a:pPr>
            <a:r>
              <a:rPr lang="uk-UA" sz="1400" smtClean="0"/>
              <a:t>		</a:t>
            </a:r>
            <a:endParaRPr lang="en-US" sz="1400" smtClean="0"/>
          </a:p>
          <a:p>
            <a:pPr>
              <a:buFont typeface="Arial" charset="0"/>
              <a:buNone/>
            </a:pPr>
            <a:r>
              <a:rPr lang="en-US" sz="1400" smtClean="0"/>
              <a:t>		 Made with a durable brands of recycled cellulose or cardboard, as this product is in a wet environment.</a:t>
            </a:r>
            <a:endParaRPr lang="uk-UA" sz="1400" smtClean="0"/>
          </a:p>
        </p:txBody>
      </p:sp>
      <p:pic>
        <p:nvPicPr>
          <p:cNvPr id="5" name="Содержимое 4" descr="92_1.jpg"/>
          <p:cNvPicPr>
            <a:picLocks noGrp="1" noChangeAspect="1"/>
          </p:cNvPicPr>
          <p:nvPr>
            <p:ph sz="half" idx="2"/>
          </p:nvPr>
        </p:nvPicPr>
        <p:blipFill>
          <a:blip r:embed="rId2" cstate="print"/>
          <a:stretch>
            <a:fillRect/>
          </a:stretch>
        </p:blipFill>
        <p:spPr>
          <a:xfrm>
            <a:off x="1714480" y="1696628"/>
            <a:ext cx="1928826" cy="1446620"/>
          </a:xfrm>
          <a:prstGeom prst="roundRect">
            <a:avLst>
              <a:gd name="adj" fmla="val 8594"/>
            </a:avLst>
          </a:prstGeom>
          <a:solidFill>
            <a:srgbClr val="FFFFFF">
              <a:shade val="85000"/>
            </a:srgbClr>
          </a:solidFill>
          <a:effectLst>
            <a:reflection blurRad="12700" stA="38000" endPos="28000" dist="5000" dir="5400000" sy="-100000" algn="bl" rotWithShape="0"/>
          </a:effectLst>
        </p:spPr>
      </p:pic>
      <p:sp>
        <p:nvSpPr>
          <p:cNvPr id="17412" name="Содержимое 2"/>
          <p:cNvSpPr txBox="1">
            <a:spLocks/>
          </p:cNvSpPr>
          <p:nvPr/>
        </p:nvSpPr>
        <p:spPr bwMode="auto">
          <a:xfrm>
            <a:off x="4572000" y="688975"/>
            <a:ext cx="4038600" cy="6169025"/>
          </a:xfrm>
          <a:prstGeom prst="rect">
            <a:avLst/>
          </a:prstGeom>
          <a:noFill/>
          <a:ln w="9525">
            <a:noFill/>
            <a:miter lim="800000"/>
            <a:headEnd/>
            <a:tailEnd/>
          </a:ln>
        </p:spPr>
        <p:txBody>
          <a:bodyPr/>
          <a:lstStyle/>
          <a:p>
            <a:pPr marL="342900" indent="-342900">
              <a:spcBef>
                <a:spcPct val="20000"/>
              </a:spcBef>
              <a:buFont typeface="Arial" charset="0"/>
              <a:buChar char="•"/>
            </a:pPr>
            <a:endParaRPr lang="uk-UA" sz="1400">
              <a:latin typeface="Calibri" pitchFamily="34" charset="0"/>
            </a:endParaRPr>
          </a:p>
          <a:p>
            <a:pPr marL="342900" indent="-342900" algn="ctr">
              <a:spcBef>
                <a:spcPct val="20000"/>
              </a:spcBef>
              <a:buFont typeface="Arial" charset="0"/>
              <a:buChar char="•"/>
            </a:pPr>
            <a:r>
              <a:rPr lang="en-US" sz="1600" i="1">
                <a:latin typeface="Calibri" pitchFamily="34" charset="0"/>
              </a:rPr>
              <a:t>Boxes for beverages</a:t>
            </a:r>
            <a:endParaRPr lang="uk-UA" sz="1400">
              <a:latin typeface="Calibri" pitchFamily="34" charset="0"/>
            </a:endParaRPr>
          </a:p>
          <a:p>
            <a:pPr marL="342900" indent="-342900">
              <a:spcBef>
                <a:spcPct val="20000"/>
              </a:spcBef>
              <a:buFont typeface="Arial" charset="0"/>
              <a:buChar char="•"/>
            </a:pPr>
            <a:endParaRPr lang="uk-UA" sz="1400">
              <a:latin typeface="Calibri" pitchFamily="34" charset="0"/>
            </a:endParaRPr>
          </a:p>
          <a:p>
            <a:pPr marL="342900" indent="-342900">
              <a:spcBef>
                <a:spcPct val="20000"/>
              </a:spcBef>
              <a:buFont typeface="Arial" charset="0"/>
              <a:buNone/>
            </a:pPr>
            <a:endParaRPr lang="ru-RU" sz="1400">
              <a:latin typeface="Calibri" pitchFamily="34" charset="0"/>
            </a:endParaRPr>
          </a:p>
          <a:p>
            <a:pPr marL="342900" indent="-342900">
              <a:spcBef>
                <a:spcPct val="20000"/>
              </a:spcBef>
              <a:buFont typeface="Arial" charset="0"/>
              <a:buNone/>
            </a:pPr>
            <a:endParaRPr lang="ru-RU" sz="1400">
              <a:latin typeface="Calibri" pitchFamily="34" charset="0"/>
            </a:endParaRPr>
          </a:p>
          <a:p>
            <a:pPr marL="342900" indent="-342900">
              <a:spcBef>
                <a:spcPct val="20000"/>
              </a:spcBef>
              <a:buFont typeface="Arial" charset="0"/>
              <a:buNone/>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r>
              <a:rPr lang="uk-UA" sz="1400">
                <a:latin typeface="Calibri" pitchFamily="34" charset="0"/>
              </a:rPr>
              <a:t>		</a:t>
            </a:r>
            <a:r>
              <a:rPr lang="en-US" sz="1400">
                <a:latin typeface="Calibri" pitchFamily="34" charset="0"/>
              </a:rPr>
              <a:t> Typically uses a standard four-valve box, which comes with an additional</a:t>
            </a:r>
            <a:r>
              <a:rPr lang="uk-UA" sz="1400">
                <a:latin typeface="Calibri" pitchFamily="34" charset="0"/>
              </a:rPr>
              <a:t>:</a:t>
            </a:r>
          </a:p>
          <a:p>
            <a:pPr marL="342900" indent="-342900">
              <a:spcBef>
                <a:spcPct val="20000"/>
              </a:spcBef>
            </a:pPr>
            <a:r>
              <a:rPr lang="uk-UA" sz="1400">
                <a:latin typeface="Calibri" pitchFamily="34" charset="0"/>
              </a:rPr>
              <a:t>		</a:t>
            </a:r>
            <a:r>
              <a:rPr lang="en-US" sz="1400">
                <a:latin typeface="Calibri" pitchFamily="34" charset="0"/>
              </a:rPr>
              <a:t> grating</a:t>
            </a: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r>
              <a:rPr lang="uk-UA" sz="1400">
                <a:latin typeface="Calibri" pitchFamily="34" charset="0"/>
              </a:rPr>
              <a:t>		</a:t>
            </a:r>
            <a:r>
              <a:rPr lang="en-US" sz="1400">
                <a:latin typeface="Calibri" pitchFamily="34" charset="0"/>
              </a:rPr>
              <a:t> bulkheads and linings</a:t>
            </a: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endParaRPr lang="uk-UA" sz="1400">
              <a:latin typeface="Calibri" pitchFamily="34" charset="0"/>
            </a:endParaRPr>
          </a:p>
          <a:p>
            <a:pPr marL="342900" indent="-342900">
              <a:spcBef>
                <a:spcPct val="20000"/>
              </a:spcBef>
            </a:pPr>
            <a:r>
              <a:rPr lang="uk-UA" sz="1400">
                <a:latin typeface="Calibri" pitchFamily="34" charset="0"/>
              </a:rPr>
              <a:t>		</a:t>
            </a:r>
            <a:r>
              <a:rPr lang="en-US" sz="1400">
                <a:latin typeface="Calibri" pitchFamily="34" charset="0"/>
              </a:rPr>
              <a:t> shell</a:t>
            </a:r>
            <a:endParaRPr lang="uk-UA" sz="1400">
              <a:latin typeface="Calibri" pitchFamily="34" charset="0"/>
            </a:endParaRPr>
          </a:p>
        </p:txBody>
      </p:sp>
      <p:pic>
        <p:nvPicPr>
          <p:cNvPr id="8" name="Рисунок 7" descr="81_1.jpg"/>
          <p:cNvPicPr>
            <a:picLocks noChangeAspect="1"/>
          </p:cNvPicPr>
          <p:nvPr/>
        </p:nvPicPr>
        <p:blipFill>
          <a:blip r:embed="rId3"/>
          <a:stretch>
            <a:fillRect/>
          </a:stretch>
        </p:blipFill>
        <p:spPr>
          <a:xfrm>
            <a:off x="6048402" y="1619254"/>
            <a:ext cx="1595432" cy="15954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7414" name="Рисунок 8" descr="obechaika.gif"/>
          <p:cNvPicPr>
            <a:picLocks noChangeAspect="1"/>
          </p:cNvPicPr>
          <p:nvPr/>
        </p:nvPicPr>
        <p:blipFill>
          <a:blip r:embed="rId4"/>
          <a:srcRect/>
          <a:stretch>
            <a:fillRect/>
          </a:stretch>
        </p:blipFill>
        <p:spPr bwMode="auto">
          <a:xfrm>
            <a:off x="5553075" y="4000500"/>
            <a:ext cx="2090738" cy="517525"/>
          </a:xfrm>
          <a:prstGeom prst="rect">
            <a:avLst/>
          </a:prstGeom>
          <a:noFill/>
          <a:ln w="9525">
            <a:noFill/>
            <a:miter lim="800000"/>
            <a:headEnd/>
            <a:tailEnd/>
          </a:ln>
        </p:spPr>
      </p:pic>
      <p:pic>
        <p:nvPicPr>
          <p:cNvPr id="17415" name="Рисунок 9" descr="rehotka.gif"/>
          <p:cNvPicPr>
            <a:picLocks noChangeAspect="1"/>
          </p:cNvPicPr>
          <p:nvPr/>
        </p:nvPicPr>
        <p:blipFill>
          <a:blip r:embed="rId5"/>
          <a:srcRect/>
          <a:stretch>
            <a:fillRect/>
          </a:stretch>
        </p:blipFill>
        <p:spPr bwMode="auto">
          <a:xfrm>
            <a:off x="5572125" y="4803775"/>
            <a:ext cx="2090738" cy="476250"/>
          </a:xfrm>
          <a:prstGeom prst="rect">
            <a:avLst/>
          </a:prstGeom>
          <a:noFill/>
          <a:ln w="9525">
            <a:noFill/>
            <a:miter lim="800000"/>
            <a:headEnd/>
            <a:tailEnd/>
          </a:ln>
        </p:spPr>
      </p:pic>
      <p:pic>
        <p:nvPicPr>
          <p:cNvPr id="17416" name="Рисунок 10" descr="prokladki.gif"/>
          <p:cNvPicPr>
            <a:picLocks noChangeAspect="1"/>
          </p:cNvPicPr>
          <p:nvPr/>
        </p:nvPicPr>
        <p:blipFill>
          <a:blip r:embed="rId6"/>
          <a:srcRect/>
          <a:stretch>
            <a:fillRect/>
          </a:stretch>
        </p:blipFill>
        <p:spPr bwMode="auto">
          <a:xfrm>
            <a:off x="5553075" y="5561013"/>
            <a:ext cx="2090738" cy="542925"/>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39999">
              <a:srgbClr val="85C2FF"/>
            </a:gs>
            <a:gs pos="70000">
              <a:srgbClr val="C4D6EB"/>
            </a:gs>
            <a:gs pos="100000">
              <a:srgbClr val="FFEBFA"/>
            </a:gs>
          </a:gsLst>
          <a:lin ang="18900000" scaled="1"/>
        </a:gradFill>
        <a:effectLst/>
      </p:bgPr>
    </p:bg>
    <p:spTree>
      <p:nvGrpSpPr>
        <p:cNvPr id="1" name=""/>
        <p:cNvGrpSpPr/>
        <p:nvPr/>
      </p:nvGrpSpPr>
      <p:grpSpPr>
        <a:xfrm>
          <a:off x="0" y="0"/>
          <a:ext cx="0" cy="0"/>
          <a:chOff x="0" y="0"/>
          <a:chExt cx="0" cy="0"/>
        </a:xfrm>
      </p:grpSpPr>
      <p:sp>
        <p:nvSpPr>
          <p:cNvPr id="18434" name="Содержимое 2"/>
          <p:cNvSpPr>
            <a:spLocks noGrp="1"/>
          </p:cNvSpPr>
          <p:nvPr>
            <p:ph sz="half" idx="1"/>
          </p:nvPr>
        </p:nvSpPr>
        <p:spPr>
          <a:xfrm>
            <a:off x="457200" y="957263"/>
            <a:ext cx="4038600" cy="5257800"/>
          </a:xfrm>
        </p:spPr>
        <p:txBody>
          <a:bodyPr/>
          <a:lstStyle/>
          <a:p>
            <a:pPr algn="ctr"/>
            <a:r>
              <a:rPr lang="en-US" sz="1600" i="1" smtClean="0"/>
              <a:t>Made self-build complex cutting</a:t>
            </a: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endParaRPr lang="ru-RU" sz="1400" smtClean="0"/>
          </a:p>
          <a:p>
            <a:pPr>
              <a:buFont typeface="Arial" charset="0"/>
              <a:buNone/>
            </a:pPr>
            <a:r>
              <a:rPr lang="uk-UA" sz="1400" smtClean="0"/>
              <a:t>		</a:t>
            </a:r>
            <a:r>
              <a:rPr lang="en-US" sz="1400" smtClean="0"/>
              <a:t> All self-build boxes are manufactured using punching molds. Packing of complex structures made ​​from large database libraries constructs, including catalog and FEFCO ASSCO</a:t>
            </a:r>
            <a:r>
              <a:rPr lang="uk-UA" sz="1400" smtClean="0"/>
              <a:t>.</a:t>
            </a:r>
            <a:endParaRPr lang="en-US" sz="1400" smtClean="0"/>
          </a:p>
        </p:txBody>
      </p:sp>
      <p:pic>
        <p:nvPicPr>
          <p:cNvPr id="5" name="Содержимое 4" descr="69_1.jpg"/>
          <p:cNvPicPr>
            <a:picLocks noGrp="1" noChangeAspect="1"/>
          </p:cNvPicPr>
          <p:nvPr>
            <p:ph sz="half" idx="2"/>
          </p:nvPr>
        </p:nvPicPr>
        <p:blipFill>
          <a:blip r:embed="rId2"/>
          <a:stretch>
            <a:fillRect/>
          </a:stretch>
        </p:blipFill>
        <p:spPr>
          <a:xfrm>
            <a:off x="1576366" y="1521605"/>
            <a:ext cx="2066940" cy="1550205"/>
          </a:xfrm>
          <a:prstGeom prst="roundRect">
            <a:avLst>
              <a:gd name="adj" fmla="val 8594"/>
            </a:avLst>
          </a:prstGeom>
          <a:solidFill>
            <a:srgbClr val="FFFFFF">
              <a:shade val="85000"/>
            </a:srgbClr>
          </a:solidFill>
          <a:effectLst>
            <a:reflection blurRad="12700" stA="38000" endPos="28000" dist="5000" dir="5400000" sy="-100000" algn="bl" rotWithShape="0"/>
          </a:effectLst>
        </p:spPr>
      </p:pic>
      <p:sp>
        <p:nvSpPr>
          <p:cNvPr id="18436" name="Содержимое 2"/>
          <p:cNvSpPr txBox="1">
            <a:spLocks/>
          </p:cNvSpPr>
          <p:nvPr/>
        </p:nvSpPr>
        <p:spPr bwMode="auto">
          <a:xfrm>
            <a:off x="4857750" y="928688"/>
            <a:ext cx="4038600" cy="5286375"/>
          </a:xfrm>
          <a:prstGeom prst="rect">
            <a:avLst/>
          </a:prstGeom>
          <a:noFill/>
          <a:ln w="9525">
            <a:noFill/>
            <a:miter lim="800000"/>
            <a:headEnd/>
            <a:tailEnd/>
          </a:ln>
        </p:spPr>
        <p:txBody>
          <a:bodyPr/>
          <a:lstStyle/>
          <a:p>
            <a:pPr marL="342900" indent="-342900" algn="ctr">
              <a:spcBef>
                <a:spcPct val="20000"/>
              </a:spcBef>
              <a:buFont typeface="Arial" charset="0"/>
              <a:buChar char="•"/>
            </a:pPr>
            <a:r>
              <a:rPr lang="en-US" sz="1600" i="1">
                <a:latin typeface="Calibri" pitchFamily="34" charset="0"/>
              </a:rPr>
              <a:t>Trays of cookies under</a:t>
            </a:r>
            <a:endParaRPr lang="ru-RU" sz="1400">
              <a:latin typeface="Calibri" pitchFamily="34" charset="0"/>
            </a:endParaRPr>
          </a:p>
          <a:p>
            <a:pPr marL="342900" indent="-342900">
              <a:spcBef>
                <a:spcPct val="20000"/>
              </a:spcBef>
              <a:buFont typeface="Arial" charset="0"/>
              <a:buNone/>
            </a:pPr>
            <a:endParaRPr lang="ru-RU" sz="1400">
              <a:latin typeface="Calibri" pitchFamily="34" charset="0"/>
            </a:endParaRPr>
          </a:p>
          <a:p>
            <a:pPr marL="342900" indent="-342900">
              <a:spcBef>
                <a:spcPct val="20000"/>
              </a:spcBef>
              <a:buFont typeface="Arial" charset="0"/>
              <a:buNone/>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endParaRPr lang="ru-RU" sz="1400">
              <a:latin typeface="Calibri" pitchFamily="34" charset="0"/>
            </a:endParaRPr>
          </a:p>
          <a:p>
            <a:pPr marL="342900" indent="-342900">
              <a:spcBef>
                <a:spcPct val="20000"/>
              </a:spcBef>
            </a:pPr>
            <a:r>
              <a:rPr lang="uk-UA" sz="1400">
                <a:latin typeface="Calibri" pitchFamily="34" charset="0"/>
              </a:rPr>
              <a:t>		</a:t>
            </a:r>
            <a:r>
              <a:rPr lang="en-US" sz="1400">
                <a:latin typeface="Calibri" pitchFamily="34" charset="0"/>
              </a:rPr>
              <a:t> Our company has great achievements in the production of trays during cookies (pastry trays) of various designs, sizes</a:t>
            </a:r>
            <a:endParaRPr lang="uk-UA" sz="1400">
              <a:latin typeface="Calibri" pitchFamily="34" charset="0"/>
            </a:endParaRPr>
          </a:p>
        </p:txBody>
      </p:sp>
      <p:pic>
        <p:nvPicPr>
          <p:cNvPr id="7" name="Рисунок 6" descr="58_1.jpg"/>
          <p:cNvPicPr>
            <a:picLocks noChangeAspect="1"/>
          </p:cNvPicPr>
          <p:nvPr/>
        </p:nvPicPr>
        <p:blipFill>
          <a:blip r:embed="rId3"/>
          <a:stretch>
            <a:fillRect/>
          </a:stretch>
        </p:blipFill>
        <p:spPr>
          <a:xfrm>
            <a:off x="5857884" y="1464455"/>
            <a:ext cx="2143140" cy="16073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Содержимое 5"/>
          <p:cNvSpPr>
            <a:spLocks noGrp="1"/>
          </p:cNvSpPr>
          <p:nvPr>
            <p:ph idx="1"/>
          </p:nvPr>
        </p:nvSpPr>
        <p:spPr>
          <a:xfrm>
            <a:off x="457200" y="928688"/>
            <a:ext cx="8229600" cy="5929312"/>
          </a:xfrm>
        </p:spPr>
        <p:txBody>
          <a:bodyPr/>
          <a:lstStyle/>
          <a:p>
            <a:pPr algn="ctr"/>
            <a:r>
              <a:rPr lang="en-US" sz="1600" i="1" smtClean="0"/>
              <a:t>Pizza boxes under</a:t>
            </a:r>
            <a:endParaRPr lang="ru-RU" sz="1400" smtClean="0"/>
          </a:p>
          <a:p>
            <a:endParaRPr lang="uk-UA" sz="1400" smtClean="0"/>
          </a:p>
          <a:p>
            <a:endParaRPr lang="uk-UA" sz="1400" smtClean="0"/>
          </a:p>
          <a:p>
            <a:endParaRPr lang="uk-UA" sz="1400" smtClean="0"/>
          </a:p>
          <a:p>
            <a:endParaRPr lang="uk-UA" sz="1400" smtClean="0"/>
          </a:p>
          <a:p>
            <a:endParaRPr lang="uk-UA" sz="1400" smtClean="0"/>
          </a:p>
          <a:p>
            <a:endParaRPr lang="uk-UA" sz="1400" smtClean="0"/>
          </a:p>
          <a:p>
            <a:endParaRPr lang="uk-UA" sz="1400" smtClean="0"/>
          </a:p>
          <a:p>
            <a:endParaRPr lang="uk-UA" sz="1400" smtClean="0"/>
          </a:p>
          <a:p>
            <a:pPr>
              <a:buFont typeface="Arial" charset="0"/>
              <a:buNone/>
            </a:pPr>
            <a:endParaRPr lang="ru-RU" sz="1400" smtClean="0"/>
          </a:p>
          <a:p>
            <a:pPr>
              <a:buFont typeface="Arial" charset="0"/>
              <a:buNone/>
            </a:pPr>
            <a:r>
              <a:rPr lang="uk-UA" sz="1400" smtClean="0"/>
              <a:t>		</a:t>
            </a:r>
            <a:r>
              <a:rPr lang="en-US" sz="1400" smtClean="0"/>
              <a:t> Cardboard pizza made ​​using cardboard complex cutting and applying the tri-color print according to customer's requirements. Pizza boxes do not soak fat and steam keeps its shape and color</a:t>
            </a:r>
            <a:r>
              <a:rPr lang="uk-UA" sz="1400" smtClean="0"/>
              <a:t>.</a:t>
            </a:r>
          </a:p>
          <a:p>
            <a:pPr>
              <a:buFont typeface="Arial" charset="0"/>
              <a:buNone/>
            </a:pPr>
            <a:r>
              <a:rPr lang="uk-UA" sz="1400" smtClean="0"/>
              <a:t>         	</a:t>
            </a:r>
            <a:r>
              <a:rPr lang="en-US" sz="1400" smtClean="0"/>
              <a:t> All used materials meet appropriate food certificates</a:t>
            </a:r>
            <a:r>
              <a:rPr lang="uk-UA" sz="1400" smtClean="0"/>
              <a:t>.</a:t>
            </a:r>
          </a:p>
        </p:txBody>
      </p:sp>
      <p:pic>
        <p:nvPicPr>
          <p:cNvPr id="7" name="Рисунок 6" descr="86_1.jpg"/>
          <p:cNvPicPr>
            <a:picLocks noChangeAspect="1"/>
          </p:cNvPicPr>
          <p:nvPr/>
        </p:nvPicPr>
        <p:blipFill>
          <a:blip r:embed="rId2"/>
          <a:stretch>
            <a:fillRect/>
          </a:stretch>
        </p:blipFill>
        <p:spPr>
          <a:xfrm>
            <a:off x="2571736" y="1553434"/>
            <a:ext cx="1929251" cy="16612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Рисунок 7" descr="45_1.jpg"/>
          <p:cNvPicPr>
            <a:picLocks noChangeAspect="1"/>
          </p:cNvPicPr>
          <p:nvPr/>
        </p:nvPicPr>
        <p:blipFill>
          <a:blip r:embed="rId3" cstate="print"/>
          <a:stretch>
            <a:fillRect/>
          </a:stretch>
        </p:blipFill>
        <p:spPr>
          <a:xfrm>
            <a:off x="5000628" y="1571612"/>
            <a:ext cx="1785950" cy="16430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ctrTitle"/>
          </p:nvPr>
        </p:nvSpPr>
        <p:spPr>
          <a:xfrm>
            <a:off x="685800" y="642938"/>
            <a:ext cx="7772400" cy="1470025"/>
          </a:xfrm>
        </p:spPr>
        <p:txBody>
          <a:bodyPr/>
          <a:lstStyle/>
          <a:p>
            <a:r>
              <a:rPr lang="en-US" smtClean="0"/>
              <a:t>Contact:</a:t>
            </a:r>
            <a:endParaRPr lang="uk-UA" smtClean="0"/>
          </a:p>
        </p:txBody>
      </p:sp>
      <p:sp>
        <p:nvSpPr>
          <p:cNvPr id="3" name="Подзаголовок 2"/>
          <p:cNvSpPr>
            <a:spLocks noGrp="1"/>
          </p:cNvSpPr>
          <p:nvPr>
            <p:ph type="subTitle" idx="1"/>
          </p:nvPr>
        </p:nvSpPr>
        <p:spPr>
          <a:xfrm>
            <a:off x="1371600" y="2398713"/>
            <a:ext cx="6400800" cy="3602037"/>
          </a:xfrm>
        </p:spPr>
        <p:txBody>
          <a:bodyPr rtlCol="0">
            <a:normAutofit/>
          </a:bodyPr>
          <a:lstStyle/>
          <a:p>
            <a:pPr fontAlgn="auto">
              <a:spcAft>
                <a:spcPts val="0"/>
              </a:spcAft>
              <a:buFont typeface="Arial" pitchFamily="34" charset="0"/>
              <a:buNone/>
              <a:defRPr/>
            </a:pPr>
            <a:r>
              <a:rPr lang="en-US" sz="2000" dirty="0" smtClean="0"/>
              <a:t>Str. Zamosc, 4, Berezhany, 47501, Ukraine</a:t>
            </a:r>
          </a:p>
          <a:p>
            <a:pPr fontAlgn="auto">
              <a:spcAft>
                <a:spcPts val="0"/>
              </a:spcAft>
              <a:buFont typeface="Arial" pitchFamily="34" charset="0"/>
              <a:buNone/>
              <a:defRPr/>
            </a:pPr>
            <a:r>
              <a:rPr lang="en-US" sz="2000" dirty="0" smtClean="0"/>
              <a:t>tel. / fax: (03548) 21725, 25739;</a:t>
            </a:r>
          </a:p>
          <a:p>
            <a:pPr fontAlgn="auto">
              <a:spcAft>
                <a:spcPts val="0"/>
              </a:spcAft>
              <a:buFont typeface="Arial" pitchFamily="34" charset="0"/>
              <a:buNone/>
              <a:defRPr/>
            </a:pPr>
            <a:r>
              <a:rPr lang="en-US" sz="2000" dirty="0" smtClean="0"/>
              <a:t>mob.:</a:t>
            </a:r>
            <a:r>
              <a:rPr lang="ru-RU" sz="2000" dirty="0" smtClean="0"/>
              <a:t> 0673545849, 0673545249, 0673506523</a:t>
            </a:r>
            <a:r>
              <a:rPr lang="en-US" sz="2000" dirty="0" smtClean="0"/>
              <a:t>;</a:t>
            </a:r>
            <a:endParaRPr lang="ru-RU" sz="2000" dirty="0" smtClean="0"/>
          </a:p>
          <a:p>
            <a:pPr fontAlgn="auto">
              <a:spcAft>
                <a:spcPts val="0"/>
              </a:spcAft>
              <a:buFont typeface="Arial" pitchFamily="34" charset="0"/>
              <a:buNone/>
              <a:defRPr/>
            </a:pPr>
            <a:r>
              <a:rPr lang="en-US" sz="2000" dirty="0" smtClean="0"/>
              <a:t>e-mail: </a:t>
            </a:r>
            <a:r>
              <a:rPr lang="en-US" sz="2000" dirty="0" smtClean="0">
                <a:hlinkClick r:id="rId2"/>
              </a:rPr>
              <a:t>chrystynaLTD@ukr.net</a:t>
            </a:r>
            <a:r>
              <a:rPr lang="en-US" sz="2000" dirty="0" smtClean="0"/>
              <a:t>; </a:t>
            </a:r>
            <a:r>
              <a:rPr lang="en-US" sz="2000" dirty="0" smtClean="0">
                <a:hlinkClick r:id="rId3"/>
              </a:rPr>
              <a:t>office@chrystyna.com.ua</a:t>
            </a:r>
            <a:r>
              <a:rPr lang="en-US" sz="2000" dirty="0" smtClean="0"/>
              <a:t>;</a:t>
            </a:r>
          </a:p>
          <a:p>
            <a:pPr fontAlgn="auto">
              <a:spcAft>
                <a:spcPts val="0"/>
              </a:spcAft>
              <a:buFont typeface="Arial" pitchFamily="34" charset="0"/>
              <a:buNone/>
              <a:defRPr/>
            </a:pPr>
            <a:r>
              <a:rPr lang="en-US" sz="2000" dirty="0" smtClean="0"/>
              <a:t>URL: </a:t>
            </a:r>
            <a:r>
              <a:rPr lang="en-US" sz="2000" dirty="0" smtClean="0">
                <a:hlinkClick r:id="rId4"/>
              </a:rPr>
              <a:t>http://www.chrystyna.com.ua</a:t>
            </a:r>
            <a:endParaRPr lang="uk-UA" sz="2000" dirty="0" smtClean="0"/>
          </a:p>
          <a:p>
            <a:pPr fontAlgn="auto">
              <a:spcAft>
                <a:spcPts val="0"/>
              </a:spcAft>
              <a:buFont typeface="Arial" pitchFamily="34" charset="0"/>
              <a:buNone/>
              <a:defRPr/>
            </a:pPr>
            <a:endParaRPr lang="uk-UA" sz="2000" dirty="0" smtClean="0"/>
          </a:p>
          <a:p>
            <a:pPr fontAlgn="auto">
              <a:spcAft>
                <a:spcPts val="0"/>
              </a:spcAft>
              <a:buFont typeface="Arial" pitchFamily="34" charset="0"/>
              <a:buNone/>
              <a:defRPr/>
            </a:pPr>
            <a:endParaRPr lang="uk-UA" sz="2000" dirty="0" smtClean="0"/>
          </a:p>
          <a:p>
            <a:pPr fontAlgn="auto">
              <a:spcAft>
                <a:spcPts val="0"/>
              </a:spcAft>
              <a:buFont typeface="Arial" pitchFamily="34" charset="0"/>
              <a:buNone/>
              <a:defRPr/>
            </a:pPr>
            <a:endParaRPr lang="uk-UA" sz="2500" i="1" dirty="0" smtClean="0">
              <a:solidFill>
                <a:schemeClr val="bg2">
                  <a:lumMod val="25000"/>
                </a:schemeClr>
              </a:solidFill>
            </a:endParaRPr>
          </a:p>
          <a:p>
            <a:pPr fontAlgn="auto">
              <a:spcAft>
                <a:spcPts val="0"/>
              </a:spcAft>
              <a:buFont typeface="Arial" pitchFamily="34" charset="0"/>
              <a:buNone/>
              <a:defRPr/>
            </a:pPr>
            <a:r>
              <a:rPr lang="en-US" sz="2500" i="1" smtClean="0">
                <a:solidFill>
                  <a:schemeClr val="bg2">
                    <a:lumMod val="25000"/>
                  </a:schemeClr>
                </a:solidFill>
              </a:rPr>
              <a:t>Looking forward to cooperate with you!</a:t>
            </a:r>
            <a:endParaRPr lang="uk-UA" sz="2500" i="1" dirty="0">
              <a:solidFill>
                <a:schemeClr val="bg2">
                  <a:lumMod val="25000"/>
                </a:schemeClr>
              </a:solidFill>
            </a:endParaRPr>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547</Words>
  <Application>Microsoft Office PowerPoint</Application>
  <PresentationFormat>Экран (4:3)</PresentationFormat>
  <Paragraphs>113</Paragraphs>
  <Slides>8</Slides>
  <Notes>0</Notes>
  <HiddenSlides>0</HiddenSlides>
  <MMClips>0</MMClips>
  <ScaleCrop>false</ScaleCrop>
  <HeadingPairs>
    <vt:vector size="6" baseType="variant">
      <vt:variant>
        <vt:lpstr>Использованные шрифты</vt:lpstr>
      </vt:variant>
      <vt:variant>
        <vt:i4>2</vt:i4>
      </vt:variant>
      <vt:variant>
        <vt:lpstr>Шаблон оформления</vt:lpstr>
      </vt:variant>
      <vt:variant>
        <vt:i4>1</vt:i4>
      </vt:variant>
      <vt:variant>
        <vt:lpstr>Заголовки слайдов</vt:lpstr>
      </vt:variant>
      <vt:variant>
        <vt:i4>8</vt:i4>
      </vt:variant>
    </vt:vector>
  </HeadingPairs>
  <TitlesOfParts>
    <vt:vector size="11" baseType="lpstr">
      <vt:lpstr>Calibri</vt:lpstr>
      <vt:lpstr>Arial</vt:lpstr>
      <vt:lpstr>Тема Office</vt:lpstr>
      <vt:lpstr>Limited Liability Company "Chrystyna"</vt:lpstr>
      <vt:lpstr>About Us</vt:lpstr>
      <vt:lpstr>Corrugated its benefits</vt:lpstr>
      <vt:lpstr>Our Products :</vt:lpstr>
      <vt:lpstr>Слайд 5</vt:lpstr>
      <vt:lpstr>Слайд 6</vt:lpstr>
      <vt:lpstr>Слайд 7</vt:lpstr>
      <vt:lpstr>Contact:</vt:lpstr>
    </vt:vector>
  </TitlesOfParts>
  <Company>Hristina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ТзОВ “Христина”</dc:title>
  <dc:creator>User</dc:creator>
  <cp:lastModifiedBy>Admin</cp:lastModifiedBy>
  <cp:revision>56</cp:revision>
  <dcterms:created xsi:type="dcterms:W3CDTF">2014-01-16T10:46:59Z</dcterms:created>
  <dcterms:modified xsi:type="dcterms:W3CDTF">2015-09-21T07:40:09Z</dcterms:modified>
</cp:coreProperties>
</file>