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1"/>
  </p:handoutMasterIdLst>
  <p:sldIdLst>
    <p:sldId id="258" r:id="rId2"/>
    <p:sldId id="260" r:id="rId3"/>
    <p:sldId id="265" r:id="rId4"/>
    <p:sldId id="256" r:id="rId5"/>
    <p:sldId id="261" r:id="rId6"/>
    <p:sldId id="257" r:id="rId7"/>
    <p:sldId id="262" r:id="rId8"/>
    <p:sldId id="259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997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54E62-0B89-43BE-BFCB-1A1ECCFBBEE3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A5FFD-B36C-409C-81B5-C023FD180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88EA4BD-51E3-458A-8DBE-019C9BAB899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A3EFCC4-CBFC-4245-A416-237454313D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EA4BD-51E3-458A-8DBE-019C9BAB899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3EFCC4-CBFC-4245-A416-237454313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EA4BD-51E3-458A-8DBE-019C9BAB899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3EFCC4-CBFC-4245-A416-237454313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EA4BD-51E3-458A-8DBE-019C9BAB899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3EFCC4-CBFC-4245-A416-237454313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88EA4BD-51E3-458A-8DBE-019C9BAB899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A3EFCC4-CBFC-4245-A416-237454313D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EA4BD-51E3-458A-8DBE-019C9BAB899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A3EFCC4-CBFC-4245-A416-237454313D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EA4BD-51E3-458A-8DBE-019C9BAB899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A3EFCC4-CBFC-4245-A416-237454313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EA4BD-51E3-458A-8DBE-019C9BAB899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3EFCC4-CBFC-4245-A416-237454313D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EA4BD-51E3-458A-8DBE-019C9BAB899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3EFCC4-CBFC-4245-A416-237454313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88EA4BD-51E3-458A-8DBE-019C9BAB899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A3EFCC4-CBFC-4245-A416-237454313D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88EA4BD-51E3-458A-8DBE-019C9BAB899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A3EFCC4-CBFC-4245-A416-237454313D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88EA4BD-51E3-458A-8DBE-019C9BAB899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A3EFCC4-CBFC-4245-A416-237454313D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tel:+380%2095%20164%206187" TargetMode="External"/><Relationship Id="rId7" Type="http://schemas.openxmlformats.org/officeDocument/2006/relationships/hyperlink" Target="http://www.berizkawater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mydivproduct.com/" TargetMode="External"/><Relationship Id="rId5" Type="http://schemas.openxmlformats.org/officeDocument/2006/relationships/hyperlink" Target="mailto:bpivnyuk@gmail.com" TargetMode="External"/><Relationship Id="rId4" Type="http://schemas.openxmlformats.org/officeDocument/2006/relationships/hyperlink" Target="tel:+380%2067%20765%20661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46076" y="200016"/>
            <a:ext cx="8251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cap="all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FOOD PRODUCING</a:t>
            </a:r>
            <a:r>
              <a:rPr lang="en-US" cap="all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 FROM </a:t>
            </a:r>
            <a:r>
              <a:rPr lang="en-US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1968</a:t>
            </a:r>
          </a:p>
          <a:p>
            <a:pPr algn="ctr"/>
            <a:r>
              <a:rPr lang="en-US" b="1" cap="all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OWN</a:t>
            </a:r>
            <a:r>
              <a:rPr lang="en-US" cap="all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 BRAND AND PRIVATE LABLE PRODUCTS</a:t>
            </a:r>
          </a:p>
          <a:p>
            <a:pPr algn="ctr"/>
            <a:r>
              <a:rPr lang="en-US" b="1" cap="all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WE KEEP</a:t>
            </a:r>
            <a:r>
              <a:rPr lang="en-US" cap="all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 THE PRINCIPLES OF HIGH QUALITY AND STANDARDS OF WORK</a:t>
            </a:r>
          </a:p>
          <a:p>
            <a:pPr algn="ctr"/>
            <a:r>
              <a:rPr lang="en-US" b="1" cap="all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READY</a:t>
            </a:r>
            <a:r>
              <a:rPr lang="en-US" cap="all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 FOR EFFECTIVE COOPERATION WITH PARTNERS</a:t>
            </a:r>
          </a:p>
        </p:txBody>
      </p:sp>
      <p:pic>
        <p:nvPicPr>
          <p:cNvPr id="1029" name="Picture 5" descr="C:\Users\User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016" y="1615933"/>
            <a:ext cx="6637356" cy="4683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0_66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268" y="738180"/>
            <a:ext cx="8066268" cy="53833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co_Sertif_011-03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1180" y="200016"/>
            <a:ext cx="5687526" cy="64579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939143"/>
          </a:xfrm>
          <a:prstGeom prst="rect">
            <a:avLst/>
          </a:prstGeom>
        </p:spPr>
      </p:pic>
      <p:pic>
        <p:nvPicPr>
          <p:cNvPr id="16385" name="Picture 1" descr="http://berizkawater.com/folder_content/themes/berizka/image/imag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404" y="3070224"/>
            <a:ext cx="762000" cy="762000"/>
          </a:xfrm>
          <a:prstGeom prst="rect">
            <a:avLst/>
          </a:prstGeom>
          <a:noFill/>
        </p:spPr>
      </p:pic>
      <p:pic>
        <p:nvPicPr>
          <p:cNvPr id="16387" name="Picture 3" descr="http://berizkawater.com/folder_content/themes/berizka/image/imag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1596" y="3070224"/>
            <a:ext cx="762000" cy="762000"/>
          </a:xfrm>
          <a:prstGeom prst="rect">
            <a:avLst/>
          </a:prstGeom>
          <a:noFill/>
        </p:spPr>
      </p:pic>
      <p:pic>
        <p:nvPicPr>
          <p:cNvPr id="16388" name="Picture 4" descr="http://berizkawater.com/folder_content/themes/berizka/image/image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2448" y="3070224"/>
            <a:ext cx="762000" cy="762001"/>
          </a:xfrm>
          <a:prstGeom prst="rect">
            <a:avLst/>
          </a:prstGeom>
          <a:noFill/>
        </p:spPr>
      </p:pic>
      <p:pic>
        <p:nvPicPr>
          <p:cNvPr id="16389" name="Picture 5" descr="http://berizkawater.com/folder_content/themes/berizka/image/image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9552" y="3070224"/>
            <a:ext cx="762000" cy="76200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332044" y="4146552"/>
            <a:ext cx="223995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USEFUL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It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is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rich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with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organic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acids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  <a:b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minerals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iron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potassium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4129383"/>
            <a:ext cx="223995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HEALING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Sap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strengthens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immune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system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  <a:b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makes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lower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level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of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cholesterol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  <a:b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stimulates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restoring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of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body's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metabolism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and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cleanse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it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04044" y="4146552"/>
            <a:ext cx="22399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REFRESHING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 has sweet-tart taste</a:t>
            </a:r>
            <a:b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 nature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4146552"/>
            <a:ext cx="22399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SIMPLE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It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contains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only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natural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ingredients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10_67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6076" y="558792"/>
            <a:ext cx="8072460" cy="538749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rev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568" y="1523976"/>
            <a:ext cx="1905000" cy="1905000"/>
          </a:xfrm>
          <a:prstGeom prst="rect">
            <a:avLst/>
          </a:prstGeom>
        </p:spPr>
      </p:pic>
      <p:pic>
        <p:nvPicPr>
          <p:cNvPr id="5" name="Рисунок 4" descr="derev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1523976"/>
            <a:ext cx="1905000" cy="1905000"/>
          </a:xfrm>
          <a:prstGeom prst="rect">
            <a:avLst/>
          </a:prstGeom>
        </p:spPr>
      </p:pic>
      <p:pic>
        <p:nvPicPr>
          <p:cNvPr id="6" name="Рисунок 5" descr="derevo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524000"/>
            <a:ext cx="1905000" cy="1905000"/>
          </a:xfrm>
          <a:prstGeom prst="rect">
            <a:avLst/>
          </a:prstGeom>
        </p:spPr>
      </p:pic>
      <p:pic>
        <p:nvPicPr>
          <p:cNvPr id="7" name="Рисунок 6" descr="derevo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4044" y="1524000"/>
            <a:ext cx="1905000" cy="1905000"/>
          </a:xfrm>
          <a:prstGeom prst="rect">
            <a:avLst/>
          </a:prstGeom>
        </p:spPr>
      </p:pic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0" y="3687756"/>
            <a:ext cx="2049459" cy="10001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1500" cap="all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WINTER</a:t>
            </a:r>
            <a:endParaRPr lang="en-US" sz="1500" cap="all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r>
              <a:rPr lang="en-US" sz="15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It's a period </a:t>
            </a:r>
            <a:r>
              <a:rPr lang="en-US" sz="15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of</a:t>
            </a:r>
          </a:p>
          <a:p>
            <a:pPr algn="ctr">
              <a:buNone/>
            </a:pPr>
            <a:r>
              <a:rPr lang="en-US" sz="15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Peace. </a:t>
            </a:r>
          </a:p>
          <a:p>
            <a:pPr algn="ctr">
              <a:buNone/>
            </a:pPr>
            <a:r>
              <a:rPr lang="en-US" sz="15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Tree rests.</a:t>
            </a:r>
            <a:endParaRPr lang="en-US" sz="15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2049459" y="3687757"/>
            <a:ext cx="2500330" cy="2790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MARCH - APRIL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Natural birch sap awakes the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tree from a winter sleep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and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flows up on the trunk, so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it is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Naturally  filtered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through the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wood.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4594243" y="3687756"/>
            <a:ext cx="2500298" cy="1714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SPRING - SUMMER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It's a period of flowering</a:t>
            </a: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and growth.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Birch gains strength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Absorbing rich minerals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from the soil.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haroni" pitchFamily="2" charset="-79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7143768" y="3687756"/>
            <a:ext cx="1714480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AUTUMN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Vegetative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period.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0_67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076" y="558792"/>
            <a:ext cx="8339148" cy="55654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_water_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076" y="379404"/>
            <a:ext cx="6111063" cy="43063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3224" y="5043492"/>
            <a:ext cx="4484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cap="all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100% </a:t>
            </a:r>
            <a:r>
              <a:rPr lang="en-US" cap="all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NATURAL</a:t>
            </a:r>
          </a:p>
          <a:p>
            <a:r>
              <a:rPr lang="en-US" cap="all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SUGAR FREE</a:t>
            </a:r>
          </a:p>
          <a:p>
            <a:r>
              <a:rPr lang="en-US" cap="all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LOW-CALORIE</a:t>
            </a:r>
          </a:p>
          <a:p>
            <a:r>
              <a:rPr lang="en-US" cap="all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WITH MINT AND ROSEHIP INFUSION</a:t>
            </a:r>
          </a:p>
          <a:p>
            <a:r>
              <a:rPr lang="en-US" cap="all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GLASS BOTTLE</a:t>
            </a:r>
          </a:p>
          <a:p>
            <a:endParaRPr lang="ru-RU" dirty="0"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31471" y="3068954"/>
          <a:ext cx="8461081" cy="2128242"/>
        </p:xfrm>
        <a:graphic>
          <a:graphicData uri="http://schemas.openxmlformats.org/drawingml/2006/table">
            <a:tbl>
              <a:tblPr/>
              <a:tblGrid>
                <a:gridCol w="2760352"/>
                <a:gridCol w="788672"/>
                <a:gridCol w="951551"/>
                <a:gridCol w="1080138"/>
                <a:gridCol w="1080138"/>
                <a:gridCol w="1028701"/>
                <a:gridCol w="771529"/>
              </a:tblGrid>
              <a:tr h="10763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3366"/>
                          </a:solidFill>
                          <a:latin typeface="Times New Roman"/>
                        </a:rPr>
                        <a:t>Name of product</a:t>
                      </a:r>
                    </a:p>
                  </a:txBody>
                  <a:tcPr marL="7045" marR="7045" marT="70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3366"/>
                          </a:solidFill>
                          <a:latin typeface="Times New Roman"/>
                        </a:rPr>
                        <a:t>ml</a:t>
                      </a:r>
                    </a:p>
                  </a:txBody>
                  <a:tcPr marL="7045" marR="7045" marT="70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3366"/>
                          </a:solidFill>
                          <a:latin typeface="Times New Roman"/>
                        </a:rPr>
                        <a:t>packaging</a:t>
                      </a:r>
                      <a:endParaRPr lang="en-US" sz="1200" b="0" i="0" u="none" strike="noStrike" dirty="0">
                        <a:solidFill>
                          <a:srgbClr val="003366"/>
                        </a:solidFill>
                        <a:latin typeface="Times New Roman"/>
                      </a:endParaRPr>
                    </a:p>
                  </a:txBody>
                  <a:tcPr marL="7045" marR="7045" marT="70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3366"/>
                          </a:solidFill>
                          <a:latin typeface="Times New Roman"/>
                        </a:rPr>
                        <a:t>the number of packages on a pallet</a:t>
                      </a:r>
                    </a:p>
                  </a:txBody>
                  <a:tcPr marL="7045" marR="7045" marT="70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3366"/>
                          </a:solidFill>
                          <a:latin typeface="Times New Roman"/>
                        </a:rPr>
                        <a:t>amount bottles on a pallet</a:t>
                      </a:r>
                    </a:p>
                  </a:txBody>
                  <a:tcPr marL="7045" marR="7045" marT="70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3366"/>
                          </a:solidFill>
                          <a:latin typeface="Times New Roman"/>
                        </a:rPr>
                        <a:t>Price EUR / bottle</a:t>
                      </a:r>
                    </a:p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3366"/>
                          </a:solidFill>
                          <a:latin typeface="Times New Roman"/>
                        </a:rPr>
                        <a:t>FCA </a:t>
                      </a:r>
                      <a:r>
                        <a:rPr lang="en-US" sz="1200" b="0" i="0" u="none" strike="noStrike" dirty="0" err="1" smtClean="0">
                          <a:solidFill>
                            <a:srgbClr val="003366"/>
                          </a:solidFill>
                          <a:latin typeface="Times New Roman"/>
                        </a:rPr>
                        <a:t>Demydivka</a:t>
                      </a:r>
                      <a:endParaRPr lang="en-US" sz="1200" b="0" i="0" u="none" strike="noStrike" dirty="0">
                        <a:solidFill>
                          <a:srgbClr val="003366"/>
                        </a:solidFill>
                        <a:latin typeface="Times New Roman"/>
                      </a:endParaRPr>
                    </a:p>
                  </a:txBody>
                  <a:tcPr marL="7045" marR="7045" marT="70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3366"/>
                          </a:solidFill>
                          <a:latin typeface="Times New Roman"/>
                        </a:rPr>
                        <a:t>Shelf life</a:t>
                      </a:r>
                      <a:endParaRPr lang="en-US" sz="1200" b="0" i="0" u="none" strike="noStrike" dirty="0">
                        <a:solidFill>
                          <a:srgbClr val="003366"/>
                        </a:solidFill>
                        <a:latin typeface="Times New Roman"/>
                      </a:endParaRPr>
                    </a:p>
                  </a:txBody>
                  <a:tcPr marL="7045" marR="7045" marT="70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</a:tr>
              <a:tr h="35877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Birch Tree Water original</a:t>
                      </a:r>
                    </a:p>
                  </a:txBody>
                  <a:tcPr marL="7045" marR="7045" marT="70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7045" marR="7045" marT="70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7045" marR="7045" marT="70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</a:t>
                      </a:r>
                    </a:p>
                  </a:txBody>
                  <a:tcPr marL="7045" marR="7045" marT="70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2400</a:t>
                      </a:r>
                    </a:p>
                  </a:txBody>
                  <a:tcPr marL="7045" marR="7045" marT="70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0.39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45" marR="7045" marT="70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mon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45" marR="7045" marT="70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</a:tr>
              <a:tr h="35877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Birch Tree Water mint</a:t>
                      </a:r>
                    </a:p>
                  </a:txBody>
                  <a:tcPr marL="7045" marR="7045" marT="70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7045" marR="7045" marT="70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7045" marR="7045" marT="70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</a:t>
                      </a:r>
                    </a:p>
                  </a:txBody>
                  <a:tcPr marL="7045" marR="7045" marT="70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2400</a:t>
                      </a:r>
                    </a:p>
                  </a:txBody>
                  <a:tcPr marL="7045" marR="7045" marT="70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.4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45" marR="7045" marT="70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mon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45" marR="7045" marT="70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</a:tr>
              <a:tr h="33436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Birch Tree Water rosehip</a:t>
                      </a:r>
                    </a:p>
                  </a:txBody>
                  <a:tcPr marL="7045" marR="7045" marT="70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7045" marR="7045" marT="70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7045" marR="7045" marT="70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</a:t>
                      </a:r>
                    </a:p>
                  </a:txBody>
                  <a:tcPr marL="7045" marR="7045" marT="70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2400</a:t>
                      </a:r>
                    </a:p>
                  </a:txBody>
                  <a:tcPr marL="7045" marR="7045" marT="70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.4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45" marR="7045" marT="70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mon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45" marR="7045" marT="70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939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48" y="5229230"/>
            <a:ext cx="8461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en-GB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Pivnyuk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Commercial director,  </a:t>
            </a:r>
            <a:r>
              <a:rPr lang="en-GB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Demidovskiy</a:t>
            </a:r>
            <a:r>
              <a:rPr lang="en-GB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cannery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+380951646187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+380</a:t>
            </a:r>
            <a:r>
              <a:rPr lang="en-GB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9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67656617</a:t>
            </a:r>
            <a:r>
              <a:rPr lang="en-GB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bpivnyuk@gmail.com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www.demydivproduct.com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www.berizkawater.com</a:t>
            </a:r>
            <a:endParaRPr lang="uk-U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1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00B050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3363</TotalTime>
  <Words>158</Words>
  <Application>Microsoft Office PowerPoint</Application>
  <PresentationFormat>Экран (4:3)</PresentationFormat>
  <Paragraphs>72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Sergiy.vasilkov</cp:lastModifiedBy>
  <cp:revision>39</cp:revision>
  <dcterms:created xsi:type="dcterms:W3CDTF">2017-02-06T08:06:45Z</dcterms:created>
  <dcterms:modified xsi:type="dcterms:W3CDTF">2017-05-16T08:39:32Z</dcterms:modified>
</cp:coreProperties>
</file>